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  <p:sldId id="267" r:id="rId5"/>
    <p:sldId id="259" r:id="rId6"/>
    <p:sldId id="266" r:id="rId7"/>
    <p:sldId id="260" r:id="rId8"/>
    <p:sldId id="265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Fira Sans Bold" panose="020B0604020202020204" charset="0"/>
      <p:regular r:id="rId14"/>
      <p:bold r:id="rId15"/>
    </p:embeddedFont>
    <p:embeddedFont>
      <p:font typeface="Fira Sans Medium" panose="020B0603050000020004" pitchFamily="34" charset="0"/>
      <p:regular r:id="rId16"/>
      <p:italic r:id="rId17"/>
    </p:embeddedFont>
    <p:embeddedFont>
      <p:font typeface="Fira Sans Medium Bold" panose="020B060402020202020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25" autoAdjust="0"/>
    <p:restoredTop sz="91429" autoAdjust="0"/>
  </p:normalViewPr>
  <p:slideViewPr>
    <p:cSldViewPr>
      <p:cViewPr varScale="1">
        <p:scale>
          <a:sx n="57" d="100"/>
          <a:sy n="57" d="100"/>
        </p:scale>
        <p:origin x="37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51770" y="4201140"/>
            <a:ext cx="7027514" cy="6085860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753876" y="395208"/>
            <a:ext cx="4961246" cy="4296462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359311" y="3857625"/>
            <a:ext cx="7784689" cy="388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bg-BG" sz="8499" spc="-84" dirty="0" err="1">
                <a:solidFill>
                  <a:srgbClr val="00A181"/>
                </a:solidFill>
                <a:latin typeface="Fira Sans Medium"/>
              </a:rPr>
              <a:t>Хакатони</a:t>
            </a:r>
            <a:r>
              <a:rPr lang="bg-BG" sz="8499" spc="-84" dirty="0">
                <a:solidFill>
                  <a:srgbClr val="00A181"/>
                </a:solidFill>
                <a:latin typeface="Fira Sans Medium"/>
              </a:rPr>
              <a:t> и граждански състезания</a:t>
            </a:r>
            <a:endParaRPr lang="en-US" sz="8499" spc="-84" dirty="0">
              <a:solidFill>
                <a:srgbClr val="00A181"/>
              </a:solidFill>
              <a:latin typeface="Fira Sans Medium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935101" cy="2401224"/>
          </a:xfrm>
          <a:prstGeom prst="rect">
            <a:avLst/>
          </a:prstGeom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B19825FE-E4A0-1706-6361-8D4E6BB270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56872" y="174095"/>
            <a:ext cx="1915471" cy="1915471"/>
          </a:xfrm>
          <a:prstGeom prst="rect">
            <a:avLst/>
          </a:prstGeom>
        </p:spPr>
      </p:pic>
      <p:pic>
        <p:nvPicPr>
          <p:cNvPr id="12" name="Picture 11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F82E7D51-255F-FC90-09EB-41B67A8A0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468" y="4668355"/>
            <a:ext cx="9346059" cy="5025858"/>
          </a:xfrm>
          <a:prstGeom prst="rect">
            <a:avLst/>
          </a:prstGeom>
        </p:spPr>
      </p:pic>
      <p:pic>
        <p:nvPicPr>
          <p:cNvPr id="13" name="Picture 1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CCC4661-C25E-6328-6309-A090A6BFA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1600" y="1636047"/>
            <a:ext cx="5176948" cy="19154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50985" y="9258300"/>
            <a:ext cx="4970154" cy="4304177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09893" y="8635810"/>
            <a:ext cx="1437615" cy="1244981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089609" y="-1271639"/>
            <a:ext cx="3799619" cy="3290488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2354339" y="365677"/>
            <a:ext cx="13579321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9"/>
              </a:lnSpc>
            </a:pPr>
            <a:r>
              <a:rPr lang="bg-BG" sz="5857" dirty="0">
                <a:solidFill>
                  <a:srgbClr val="00A181"/>
                </a:solidFill>
                <a:latin typeface="Fira Sans Bold"/>
              </a:rPr>
              <a:t>3 </a:t>
            </a:r>
            <a:r>
              <a:rPr lang="bg-BG" sz="5857" dirty="0" err="1">
                <a:solidFill>
                  <a:srgbClr val="00A181"/>
                </a:solidFill>
                <a:latin typeface="Fira Sans Bold"/>
              </a:rPr>
              <a:t>Иноеър</a:t>
            </a:r>
            <a:r>
              <a:rPr lang="bg-BG" sz="5857" dirty="0">
                <a:solidFill>
                  <a:srgbClr val="00A181"/>
                </a:solidFill>
                <a:latin typeface="Fira Sans Bold"/>
              </a:rPr>
              <a:t> </a:t>
            </a:r>
            <a:r>
              <a:rPr lang="bg-BG" sz="5857" dirty="0" err="1">
                <a:solidFill>
                  <a:srgbClr val="00A181"/>
                </a:solidFill>
                <a:latin typeface="Fira Sans Bold"/>
              </a:rPr>
              <a:t>хакатона</a:t>
            </a:r>
            <a:r>
              <a:rPr lang="en-US" sz="5857" dirty="0">
                <a:solidFill>
                  <a:srgbClr val="00A181"/>
                </a:solidFill>
                <a:latin typeface="Fira Sans Bold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8072CD-81FF-CA13-EB93-6A007008FFF4}"/>
              </a:ext>
            </a:extLst>
          </p:cNvPr>
          <p:cNvSpPr txBox="1"/>
          <p:nvPr/>
        </p:nvSpPr>
        <p:spPr>
          <a:xfrm>
            <a:off x="3513220" y="3561347"/>
            <a:ext cx="124204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/>
              <a:t>Над 40 отбора от 4 държави и 27 града; </a:t>
            </a:r>
          </a:p>
          <a:p>
            <a:endParaRPr lang="bg-BG" sz="4000" dirty="0"/>
          </a:p>
          <a:p>
            <a:r>
              <a:rPr lang="bg-BG" sz="4000" dirty="0"/>
              <a:t>Повече от 30 минимални жизнеспособни продукти;</a:t>
            </a:r>
          </a:p>
          <a:p>
            <a:endParaRPr lang="bg-BG" sz="4000" dirty="0"/>
          </a:p>
          <a:p>
            <a:r>
              <a:rPr lang="bg-BG" sz="4000" dirty="0"/>
              <a:t>Над 40 000 лева награден фонд от бизнеси; </a:t>
            </a:r>
          </a:p>
          <a:p>
            <a:endParaRPr lang="bg-BG" sz="4000" dirty="0"/>
          </a:p>
          <a:p>
            <a:r>
              <a:rPr lang="bg-BG" sz="4000" dirty="0"/>
              <a:t>4 идеи се доразвиват в момента;</a:t>
            </a:r>
          </a:p>
          <a:p>
            <a:endParaRPr lang="bg-BG" sz="4000" dirty="0"/>
          </a:p>
          <a:p>
            <a:r>
              <a:rPr lang="bg-BG" sz="4000" dirty="0"/>
              <a:t>Много голяма медийна видимост и обществен интерес. </a:t>
            </a:r>
            <a:endParaRPr lang="en-BG" sz="4000" dirty="0"/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290EE9A3-3149-6900-5ED6-68327EF21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740" y="1545806"/>
            <a:ext cx="4677404" cy="17330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1A75EF-4E04-D938-8522-21A8BDEE5F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788" y="365677"/>
            <a:ext cx="3632110" cy="45385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464030" y="-1351123"/>
            <a:ext cx="4985461" cy="4317433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5824099" y="-699388"/>
            <a:ext cx="3480308" cy="3013963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17383E"/>
            </a:solid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2253192" y="1028700"/>
            <a:ext cx="1798578" cy="1557577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5A180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12739506" y="-2118109"/>
            <a:ext cx="3378391" cy="2925703"/>
            <a:chOff x="0" y="0"/>
            <a:chExt cx="3619627" cy="31346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5A180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300" y="6979451"/>
            <a:ext cx="8175263" cy="330754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28225" y="3605230"/>
            <a:ext cx="7047090" cy="253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  <a:spcBef>
                <a:spcPct val="0"/>
              </a:spcBef>
            </a:pPr>
            <a:r>
              <a:rPr lang="bg-BG" sz="7200" dirty="0">
                <a:solidFill>
                  <a:srgbClr val="00A181"/>
                </a:solidFill>
                <a:latin typeface="Fira Sans Bold"/>
              </a:rPr>
              <a:t>Какво</a:t>
            </a:r>
          </a:p>
          <a:p>
            <a:pPr>
              <a:lnSpc>
                <a:spcPts val="10199"/>
              </a:lnSpc>
              <a:spcBef>
                <a:spcPct val="0"/>
              </a:spcBef>
            </a:pPr>
            <a:r>
              <a:rPr lang="bg-BG" sz="7200" dirty="0">
                <a:solidFill>
                  <a:srgbClr val="00A181"/>
                </a:solidFill>
                <a:latin typeface="Fira Sans Bold"/>
              </a:rPr>
              <a:t>представляват</a:t>
            </a:r>
            <a:r>
              <a:rPr lang="en-US" sz="7200" dirty="0">
                <a:solidFill>
                  <a:srgbClr val="00A181"/>
                </a:solidFill>
                <a:latin typeface="Fira Sans Bold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C75668-3906-13F4-75FA-6C00AF91AC07}"/>
              </a:ext>
            </a:extLst>
          </p:cNvPr>
          <p:cNvSpPr txBox="1"/>
          <p:nvPr/>
        </p:nvSpPr>
        <p:spPr>
          <a:xfrm>
            <a:off x="7575315" y="2791326"/>
            <a:ext cx="88076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bg-BG" sz="5400" dirty="0">
                <a:solidFill>
                  <a:srgbClr val="00B050"/>
                </a:solidFill>
              </a:rPr>
              <a:t>Потребност;</a:t>
            </a:r>
          </a:p>
          <a:p>
            <a:pPr marL="285750" indent="-285750">
              <a:buFontTx/>
              <a:buChar char="-"/>
            </a:pPr>
            <a:r>
              <a:rPr lang="bg-BG" sz="5400" dirty="0">
                <a:solidFill>
                  <a:srgbClr val="00B050"/>
                </a:solidFill>
              </a:rPr>
              <a:t>Ресурси;</a:t>
            </a:r>
          </a:p>
          <a:p>
            <a:pPr marL="285750" indent="-285750">
              <a:buFontTx/>
              <a:buChar char="-"/>
            </a:pPr>
            <a:r>
              <a:rPr lang="bg-BG" sz="5400" dirty="0">
                <a:solidFill>
                  <a:srgbClr val="00B050"/>
                </a:solidFill>
              </a:rPr>
              <a:t>Предизвикателство;</a:t>
            </a:r>
          </a:p>
          <a:p>
            <a:pPr marL="285750" indent="-285750">
              <a:buFontTx/>
              <a:buChar char="-"/>
            </a:pPr>
            <a:r>
              <a:rPr lang="bg-BG" sz="5400" dirty="0">
                <a:solidFill>
                  <a:srgbClr val="00B050"/>
                </a:solidFill>
              </a:rPr>
              <a:t>Финансови и други стимули. </a:t>
            </a:r>
          </a:p>
          <a:p>
            <a:pPr marL="285750" indent="-285750">
              <a:buFontTx/>
              <a:buChar char="-"/>
            </a:pPr>
            <a:endParaRPr lang="en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50985" y="9258300"/>
            <a:ext cx="4970154" cy="4304177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09893" y="8635810"/>
            <a:ext cx="1437615" cy="1244981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80813" y="60201"/>
            <a:ext cx="3799619" cy="3290488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2354339" y="365677"/>
            <a:ext cx="13579321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9"/>
              </a:lnSpc>
            </a:pPr>
            <a:r>
              <a:rPr lang="bg-BG" sz="5857" dirty="0">
                <a:solidFill>
                  <a:srgbClr val="00A181"/>
                </a:solidFill>
                <a:latin typeface="Fira Sans Bold"/>
              </a:rPr>
              <a:t>3ащо </a:t>
            </a:r>
            <a:r>
              <a:rPr lang="bg-BG" sz="5857" dirty="0" err="1">
                <a:solidFill>
                  <a:srgbClr val="00A181"/>
                </a:solidFill>
                <a:latin typeface="Fira Sans Bold"/>
              </a:rPr>
              <a:t>хакатони</a:t>
            </a:r>
            <a:r>
              <a:rPr lang="en-US" sz="5857" dirty="0">
                <a:solidFill>
                  <a:srgbClr val="00A181"/>
                </a:solidFill>
                <a:latin typeface="Fira Sans Bold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8072CD-81FF-CA13-EB93-6A007008FFF4}"/>
              </a:ext>
            </a:extLst>
          </p:cNvPr>
          <p:cNvSpPr txBox="1"/>
          <p:nvPr/>
        </p:nvSpPr>
        <p:spPr>
          <a:xfrm>
            <a:off x="3513220" y="3561347"/>
            <a:ext cx="124204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/>
              <a:t>Отворено състезание; </a:t>
            </a:r>
          </a:p>
          <a:p>
            <a:endParaRPr lang="bg-BG" sz="4000" dirty="0"/>
          </a:p>
          <a:p>
            <a:r>
              <a:rPr lang="bg-BG" sz="4000" dirty="0"/>
              <a:t>Потенциал за иновации с по-ниски разходи;</a:t>
            </a:r>
          </a:p>
          <a:p>
            <a:endParaRPr lang="bg-BG" sz="4000" dirty="0"/>
          </a:p>
          <a:p>
            <a:r>
              <a:rPr lang="bg-BG" sz="4000" dirty="0"/>
              <a:t>Нови идеи; </a:t>
            </a:r>
          </a:p>
          <a:p>
            <a:endParaRPr lang="bg-BG" sz="4000" dirty="0"/>
          </a:p>
          <a:p>
            <a:r>
              <a:rPr lang="bg-BG" sz="4000" dirty="0"/>
              <a:t>Публичност и видимост;</a:t>
            </a:r>
          </a:p>
          <a:p>
            <a:endParaRPr lang="bg-BG" sz="4000" dirty="0"/>
          </a:p>
          <a:p>
            <a:r>
              <a:rPr lang="bg-BG" sz="4000" dirty="0"/>
              <a:t>Образователен аспект. </a:t>
            </a:r>
            <a:endParaRPr lang="en-BG" sz="4000" dirty="0"/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C80B4503-56FD-2984-D5A9-5928EF46E78A}"/>
              </a:ext>
            </a:extLst>
          </p:cNvPr>
          <p:cNvGrpSpPr/>
          <p:nvPr/>
        </p:nvGrpSpPr>
        <p:grpSpPr>
          <a:xfrm rot="-10800000">
            <a:off x="2275632" y="358784"/>
            <a:ext cx="3480308" cy="3013963"/>
            <a:chOff x="0" y="0"/>
            <a:chExt cx="3619627" cy="3134614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539770B-4D89-69CA-33B1-49CC5C1AADBB}"/>
                </a:ext>
              </a:extLst>
            </p:cNvPr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17383E"/>
            </a:solidFill>
          </p:spPr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43F64DB-0DA0-B93B-C776-C3822A702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3440" y="5946140"/>
            <a:ext cx="7645400" cy="431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54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236328"/>
            <a:ext cx="11307642" cy="8012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160"/>
              </a:lnSpc>
            </a:pPr>
            <a:r>
              <a:rPr lang="bg-BG" sz="9300" dirty="0">
                <a:solidFill>
                  <a:srgbClr val="00A181"/>
                </a:solidFill>
                <a:latin typeface="Fira Sans Bold"/>
              </a:rPr>
              <a:t>6 университетски състезания</a:t>
            </a:r>
          </a:p>
          <a:p>
            <a:pPr>
              <a:lnSpc>
                <a:spcPts val="11160"/>
              </a:lnSpc>
            </a:pPr>
            <a:r>
              <a:rPr lang="bg-BG" sz="6000" dirty="0">
                <a:solidFill>
                  <a:srgbClr val="00A181"/>
                </a:solidFill>
                <a:latin typeface="Fira Sans Bold"/>
              </a:rPr>
              <a:t>4 града</a:t>
            </a:r>
          </a:p>
          <a:p>
            <a:pPr>
              <a:lnSpc>
                <a:spcPts val="11160"/>
              </a:lnSpc>
            </a:pPr>
            <a:r>
              <a:rPr lang="bg-BG" sz="6000" dirty="0">
                <a:solidFill>
                  <a:srgbClr val="00A181"/>
                </a:solidFill>
                <a:latin typeface="Fira Sans Bold"/>
              </a:rPr>
              <a:t>повече от 250 студенти</a:t>
            </a:r>
          </a:p>
          <a:p>
            <a:pPr>
              <a:lnSpc>
                <a:spcPts val="11160"/>
              </a:lnSpc>
            </a:pPr>
            <a:r>
              <a:rPr lang="bg-BG" sz="6000" dirty="0">
                <a:solidFill>
                  <a:srgbClr val="00A181"/>
                </a:solidFill>
                <a:latin typeface="Fira Sans Bold"/>
              </a:rPr>
              <a:t>6 работещи модели</a:t>
            </a:r>
          </a:p>
          <a:p>
            <a:r>
              <a:rPr lang="bg-BG" sz="5400" i="1" dirty="0">
                <a:solidFill>
                  <a:srgbClr val="00A181"/>
                </a:solidFill>
                <a:latin typeface="Fira Sans Bold"/>
              </a:rPr>
              <a:t>„Студентите учат заедно с града.“</a:t>
            </a:r>
            <a:endParaRPr lang="en-US" sz="5400" i="1" dirty="0">
              <a:solidFill>
                <a:srgbClr val="00A181"/>
              </a:solidFill>
              <a:latin typeface="Fira Sa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4328902" y="2317173"/>
            <a:ext cx="7321033" cy="6340049"/>
            <a:chOff x="0" y="0"/>
            <a:chExt cx="3619627" cy="31346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122944" y="7035126"/>
            <a:ext cx="4970154" cy="4304177"/>
            <a:chOff x="0" y="0"/>
            <a:chExt cx="3619627" cy="31346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336342" y="5954842"/>
            <a:ext cx="2271679" cy="1967285"/>
            <a:chOff x="0" y="0"/>
            <a:chExt cx="3619627" cy="31346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3737770" y="373605"/>
            <a:ext cx="3799619" cy="3290488"/>
            <a:chOff x="0" y="0"/>
            <a:chExt cx="3619627" cy="31346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C5C764C-7B8A-5631-2726-759637C29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7876" y="4118069"/>
            <a:ext cx="5520290" cy="40544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3388" y="2324100"/>
            <a:ext cx="12268200" cy="8472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160"/>
              </a:lnSpc>
            </a:pPr>
            <a:r>
              <a:rPr lang="bg-BG" sz="9300" dirty="0">
                <a:solidFill>
                  <a:srgbClr val="00A181"/>
                </a:solidFill>
                <a:latin typeface="Fira Sans Bold"/>
              </a:rPr>
              <a:t>6 граждански състезания</a:t>
            </a:r>
          </a:p>
          <a:p>
            <a:pPr>
              <a:lnSpc>
                <a:spcPts val="11160"/>
              </a:lnSpc>
            </a:pPr>
            <a:endParaRPr lang="bg-BG" sz="9300" dirty="0">
              <a:solidFill>
                <a:srgbClr val="00A181"/>
              </a:solidFill>
              <a:latin typeface="Fira Sans Bold"/>
            </a:endParaRPr>
          </a:p>
          <a:p>
            <a:r>
              <a:rPr lang="bg-BG" sz="6000" dirty="0">
                <a:solidFill>
                  <a:srgbClr val="00A181"/>
                </a:solidFill>
                <a:latin typeface="Fira Sans Bold"/>
              </a:rPr>
              <a:t>Над 500 граждани и 10 дизайнери</a:t>
            </a:r>
          </a:p>
          <a:p>
            <a:r>
              <a:rPr lang="bg-BG" sz="6000" dirty="0">
                <a:solidFill>
                  <a:srgbClr val="00A181"/>
                </a:solidFill>
                <a:latin typeface="Fira Sans Bold"/>
              </a:rPr>
              <a:t>Над 20 комуникационни материали</a:t>
            </a:r>
          </a:p>
          <a:p>
            <a:pPr>
              <a:lnSpc>
                <a:spcPts val="11160"/>
              </a:lnSpc>
            </a:pPr>
            <a:endParaRPr lang="en-US" sz="9300" dirty="0">
              <a:solidFill>
                <a:srgbClr val="00A181"/>
              </a:solidFill>
              <a:latin typeface="Fira Sa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3317846" y="7556500"/>
            <a:ext cx="4970154" cy="4304177"/>
            <a:chOff x="0" y="0"/>
            <a:chExt cx="3619627" cy="31346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0" y="-38100"/>
            <a:ext cx="2271679" cy="1967285"/>
            <a:chOff x="0" y="0"/>
            <a:chExt cx="3619627" cy="31346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863908B-92DB-1C35-27DA-AFAB7E1198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7494" y="11530"/>
            <a:ext cx="5327012" cy="753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895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840098" y="-3784042"/>
            <a:ext cx="12804984" cy="6226137"/>
            <a:chOff x="-4697" y="-465328"/>
            <a:chExt cx="11048529" cy="5372100"/>
          </a:xfrm>
        </p:grpSpPr>
        <p:sp>
          <p:nvSpPr>
            <p:cNvPr id="3" name="Freeform 3"/>
            <p:cNvSpPr/>
            <p:nvPr/>
          </p:nvSpPr>
          <p:spPr>
            <a:xfrm>
              <a:off x="-4697" y="-465328"/>
              <a:ext cx="11048529" cy="5372100"/>
            </a:xfrm>
            <a:custGeom>
              <a:avLst/>
              <a:gdLst/>
              <a:ahLst/>
              <a:cxnLst/>
              <a:rect l="l" t="t" r="r" b="b"/>
              <a:pathLst>
                <a:path w="11048529" h="5372100">
                  <a:moveTo>
                    <a:pt x="949785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9497859" y="5372100"/>
                  </a:lnTo>
                  <a:lnTo>
                    <a:pt x="11048529" y="2686050"/>
                  </a:lnTo>
                  <a:lnTo>
                    <a:pt x="9497859" y="0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611724" y="-865713"/>
            <a:ext cx="2695438" cy="2334501"/>
            <a:chOff x="0" y="0"/>
            <a:chExt cx="6202680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152400" y="487714"/>
            <a:ext cx="7241533" cy="954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  <a:spcBef>
                <a:spcPct val="0"/>
              </a:spcBef>
            </a:pPr>
            <a:r>
              <a:rPr lang="bg-BG" sz="6000" spc="-60" dirty="0">
                <a:solidFill>
                  <a:srgbClr val="F4F4F4"/>
                </a:solidFill>
                <a:latin typeface="Fira Sans Medium"/>
              </a:rPr>
              <a:t>Научени уроци</a:t>
            </a:r>
            <a:endParaRPr lang="en-US" sz="6000" spc="-60" dirty="0">
              <a:solidFill>
                <a:srgbClr val="F4F4F4"/>
              </a:solidFill>
              <a:latin typeface="Fira Sans Medium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5798425" y="837180"/>
            <a:ext cx="1419086" cy="273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4"/>
              </a:lnSpc>
              <a:spcBef>
                <a:spcPct val="0"/>
              </a:spcBef>
            </a:pPr>
            <a:r>
              <a:rPr lang="en-US" sz="1820" spc="-18" dirty="0">
                <a:solidFill>
                  <a:srgbClr val="FFFFFF"/>
                </a:solidFill>
                <a:latin typeface="Fira Sans Medium Bold"/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6AC8B8-D400-4BCB-B5BD-48F68BB66154}"/>
              </a:ext>
            </a:extLst>
          </p:cNvPr>
          <p:cNvSpPr txBox="1"/>
          <p:nvPr/>
        </p:nvSpPr>
        <p:spPr>
          <a:xfrm>
            <a:off x="3248526" y="3801979"/>
            <a:ext cx="11109003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dirty="0" err="1">
                <a:solidFill>
                  <a:schemeClr val="bg1"/>
                </a:solidFill>
              </a:rPr>
              <a:t>Холистичен</a:t>
            </a:r>
            <a:r>
              <a:rPr lang="bg-BG" sz="4400" dirty="0">
                <a:solidFill>
                  <a:schemeClr val="bg1"/>
                </a:solidFill>
              </a:rPr>
              <a:t> подход;</a:t>
            </a:r>
          </a:p>
          <a:p>
            <a:endParaRPr lang="bg-BG" sz="4400" dirty="0">
              <a:solidFill>
                <a:schemeClr val="bg1"/>
              </a:solidFill>
            </a:endParaRPr>
          </a:p>
          <a:p>
            <a:r>
              <a:rPr lang="bg-BG" sz="4400" dirty="0">
                <a:solidFill>
                  <a:schemeClr val="bg1"/>
                </a:solidFill>
              </a:rPr>
              <a:t>Преразпределение на балансите на влияние;</a:t>
            </a:r>
          </a:p>
          <a:p>
            <a:endParaRPr lang="bg-BG" sz="4400" dirty="0">
              <a:solidFill>
                <a:schemeClr val="bg1"/>
              </a:solidFill>
            </a:endParaRPr>
          </a:p>
          <a:p>
            <a:r>
              <a:rPr lang="bg-BG" sz="4400" dirty="0">
                <a:solidFill>
                  <a:schemeClr val="bg1"/>
                </a:solidFill>
              </a:rPr>
              <a:t>Споделена собственост и отговорност;</a:t>
            </a:r>
          </a:p>
          <a:p>
            <a:endParaRPr lang="bg-BG" sz="4400" dirty="0">
              <a:solidFill>
                <a:schemeClr val="bg1"/>
              </a:solidFill>
            </a:endParaRPr>
          </a:p>
          <a:p>
            <a:r>
              <a:rPr lang="bg-BG" sz="4400" dirty="0">
                <a:solidFill>
                  <a:schemeClr val="bg1"/>
                </a:solidFill>
              </a:rPr>
              <a:t>Не става от само себе си.</a:t>
            </a:r>
            <a:endParaRPr lang="en-BG" sz="44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59FC97-63DE-183D-6AEB-02CBFF156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1" y="235208"/>
            <a:ext cx="6400800" cy="48320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306086" y="4784384"/>
            <a:ext cx="4985461" cy="4317433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3061137" y="7468788"/>
            <a:ext cx="3480308" cy="3013963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2780085" y="4005595"/>
            <a:ext cx="1798578" cy="1557577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300983" y="7795449"/>
            <a:ext cx="3378391" cy="2925703"/>
            <a:chOff x="0" y="0"/>
            <a:chExt cx="3619627" cy="31346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70327" y="2796331"/>
            <a:ext cx="4747347" cy="134498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782182" y="4865353"/>
            <a:ext cx="575345" cy="57534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782182" y="5597185"/>
            <a:ext cx="575345" cy="57534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2182" y="6324929"/>
            <a:ext cx="575345" cy="57534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782182" y="7131218"/>
            <a:ext cx="575345" cy="575345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495548" y="748646"/>
            <a:ext cx="7900666" cy="154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62"/>
              </a:lnSpc>
              <a:spcBef>
                <a:spcPct val="0"/>
              </a:spcBef>
            </a:pPr>
            <a:r>
              <a:rPr lang="en-US" sz="10135" spc="-101">
                <a:solidFill>
                  <a:srgbClr val="05A180"/>
                </a:solidFill>
                <a:latin typeface="Fira Sans Medium"/>
              </a:rPr>
              <a:t>Благодарим!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17544" y="4975225"/>
            <a:ext cx="4649533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277B5"/>
                </a:solidFill>
                <a:latin typeface="Fira Sans Medium"/>
              </a:rPr>
              <a:t>https://www.facebook.com/sofialabsda</a:t>
            </a:r>
          </a:p>
        </p:txBody>
      </p:sp>
      <p:grpSp>
        <p:nvGrpSpPr>
          <p:cNvPr id="17" name="Group 17"/>
          <p:cNvGrpSpPr/>
          <p:nvPr/>
        </p:nvGrpSpPr>
        <p:grpSpPr>
          <a:xfrm rot="5400000">
            <a:off x="13562953" y="5597248"/>
            <a:ext cx="4985461" cy="4317433"/>
            <a:chOff x="0" y="0"/>
            <a:chExt cx="3619627" cy="31346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19" name="Group 19"/>
          <p:cNvGrpSpPr/>
          <p:nvPr/>
        </p:nvGrpSpPr>
        <p:grpSpPr>
          <a:xfrm rot="5400000">
            <a:off x="16348199" y="2634336"/>
            <a:ext cx="3480308" cy="3013963"/>
            <a:chOff x="0" y="0"/>
            <a:chExt cx="3619627" cy="313461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21" name="Group 21"/>
          <p:cNvGrpSpPr/>
          <p:nvPr/>
        </p:nvGrpSpPr>
        <p:grpSpPr>
          <a:xfrm rot="5400000">
            <a:off x="12997678" y="4484445"/>
            <a:ext cx="1798578" cy="1557577"/>
            <a:chOff x="0" y="0"/>
            <a:chExt cx="3619627" cy="313461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23" name="Group 23"/>
          <p:cNvGrpSpPr/>
          <p:nvPr/>
        </p:nvGrpSpPr>
        <p:grpSpPr>
          <a:xfrm rot="5400000">
            <a:off x="16681688" y="5489578"/>
            <a:ext cx="3378391" cy="2925703"/>
            <a:chOff x="0" y="0"/>
            <a:chExt cx="3619627" cy="313461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7517544" y="6434802"/>
            <a:ext cx="1928336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277B5"/>
                </a:solidFill>
                <a:latin typeface="Fira Sans Medium"/>
              </a:rPr>
              <a:t>www.sofia-da.eu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517544" y="5707057"/>
            <a:ext cx="2224183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277B5"/>
                </a:solidFill>
                <a:latin typeface="Fira Sans Medium"/>
              </a:rPr>
              <a:t>office@sofia-da.eu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39672" y="7241091"/>
            <a:ext cx="5578507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277B5"/>
                </a:solidFill>
                <a:latin typeface="Fira Sans Medium"/>
              </a:rPr>
              <a:t>https://www.linkedin.com/company/82984661/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175</Words>
  <Application>Microsoft Office PowerPoint</Application>
  <PresentationFormat>Custom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Fira Sans Medium</vt:lpstr>
      <vt:lpstr>Calibri</vt:lpstr>
      <vt:lpstr>Fira Sans Medium Bold</vt:lpstr>
      <vt:lpstr>Fira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INNOAIR</dc:title>
  <dc:creator>User</dc:creator>
  <cp:lastModifiedBy>Albena Nacheva</cp:lastModifiedBy>
  <cp:revision>6</cp:revision>
  <dcterms:created xsi:type="dcterms:W3CDTF">2006-08-16T00:00:00Z</dcterms:created>
  <dcterms:modified xsi:type="dcterms:W3CDTF">2023-04-24T12:33:00Z</dcterms:modified>
  <dc:identifier>DAFgcq1bpzY</dc:identifier>
</cp:coreProperties>
</file>